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65" r:id="rId4"/>
    <p:sldId id="261" r:id="rId5"/>
    <p:sldId id="266" r:id="rId6"/>
    <p:sldId id="267" r:id="rId7"/>
    <p:sldId id="268" r:id="rId8"/>
    <p:sldId id="269" r:id="rId9"/>
    <p:sldId id="270" r:id="rId10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1"/>
    </p:embeddedFont>
    <p:embeddedFont>
      <p:font typeface="나눔바른고딕" panose="020B0603020101020101" pitchFamily="50" charset="-127"/>
      <p:regular r:id="rId12"/>
      <p:bold r:id="rId13"/>
    </p:embeddedFont>
    <p:embeddedFont>
      <p:font typeface="나눔바른고딕 Light" panose="020B0603020101020101" pitchFamily="50" charset="-127"/>
      <p:regular r:id="rId14"/>
    </p:embeddedFont>
    <p:embeddedFont>
      <p:font typeface="나눔스퀘어" panose="020B0600000101010101" pitchFamily="50" charset="-127"/>
      <p:regular r:id="rId15"/>
    </p:embeddedFont>
    <p:embeddedFont>
      <p:font typeface="나눔스퀘어 ExtraBold" panose="020B0600000101010101" pitchFamily="50" charset="-127"/>
      <p:bold r:id="rId16"/>
    </p:embeddedFont>
    <p:embeddedFont>
      <p:font typeface="나눔스퀘어 Light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조선일보명조" panose="02030304000000000000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859"/>
    <a:srgbClr val="FAF0E7"/>
    <a:srgbClr val="F9698D"/>
    <a:srgbClr val="FFC000"/>
    <a:srgbClr val="5FD0D4"/>
    <a:srgbClr val="FAD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5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9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3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0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0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3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1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48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66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08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pic/libraries/architecture/lifecycle?hl=ko#implementing-lco" TargetMode="External"/><Relationship Id="rId7" Type="http://schemas.openxmlformats.org/officeDocument/2006/relationships/hyperlink" Target="https://bugsdb.com/_en/debug/02616b62ec75eaf75fa47c10e68ed0a3" TargetMode="External"/><Relationship Id="rId2" Type="http://schemas.openxmlformats.org/officeDocument/2006/relationships/hyperlink" Target="https://developer.android.com/training/camerax/architec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reference/android/media/audiofx/Visualizer" TargetMode="External"/><Relationship Id="rId5" Type="http://schemas.openxmlformats.org/officeDocument/2006/relationships/hyperlink" Target="https://arxiv.org/abs/2006.10204" TargetMode="External"/><Relationship Id="rId4" Type="http://schemas.openxmlformats.org/officeDocument/2006/relationships/hyperlink" Target="https://developers.google.com/ml-kit/vision/pose-detec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IFOsitory/RhythmVisionGam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3336919" y="2166311"/>
            <a:ext cx="551815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자세 추적 기능을 활용한 비디오 리듬게임 앱 개발</a:t>
            </a:r>
            <a:endParaRPr lang="ko-KR" altLang="en-US" sz="1100" kern="0" dirty="0">
              <a:solidFill>
                <a:srgbClr val="5348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14152"/>
              </p:ext>
            </p:extLst>
          </p:nvPr>
        </p:nvGraphicFramePr>
        <p:xfrm>
          <a:off x="3336920" y="4399554"/>
          <a:ext cx="5518158" cy="110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9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9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48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0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69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가반</a:t>
                      </a:r>
                      <a:endParaRPr lang="ko-KR" altLang="en-US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20160571</a:t>
                      </a:r>
                    </a:p>
                    <a:p>
                      <a:pPr algn="ctr" latinLnBrk="1"/>
                      <a:endParaRPr lang="en-US" altLang="ko-KR" sz="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20192915</a:t>
                      </a:r>
                      <a:endParaRPr lang="ko-KR" altLang="en-US" sz="1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4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6634BB6-9FC7-487E-AD1B-3E1E47D864A1}"/>
              </a:ext>
            </a:extLst>
          </p:cNvPr>
          <p:cNvSpPr/>
          <p:nvPr/>
        </p:nvSpPr>
        <p:spPr>
          <a:xfrm>
            <a:off x="8008650" y="6343988"/>
            <a:ext cx="4290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추적 기능을 활용한 비디오 리듬게임 앱 개발</a:t>
            </a:r>
            <a:endParaRPr lang="ko-KR" altLang="en-US" sz="1600" kern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EA76D9-9809-4C50-856B-892E472F8A59}"/>
              </a:ext>
            </a:extLst>
          </p:cNvPr>
          <p:cNvSpPr/>
          <p:nvPr/>
        </p:nvSpPr>
        <p:spPr>
          <a:xfrm>
            <a:off x="1100074" y="1034969"/>
            <a:ext cx="2630128" cy="3075698"/>
          </a:xfrm>
          <a:prstGeom prst="roundRect">
            <a:avLst>
              <a:gd name="adj" fmla="val 6497"/>
            </a:avLst>
          </a:prstGeom>
          <a:solidFill>
            <a:srgbClr val="FAF0E7"/>
          </a:solidFill>
          <a:ln w="57150">
            <a:solidFill>
              <a:srgbClr val="534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white">
                  <a:lumMod val="50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사용자가 디바이스를 직접 터치하지 않거나 조이스틱같은 기기를 사용하지 않고 </a:t>
            </a:r>
            <a:r>
              <a:rPr lang="ko-KR" altLang="ko-KR" dirty="0">
                <a:solidFill>
                  <a:schemeClr val="tx1"/>
                </a:solidFill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자세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취해</a:t>
            </a:r>
            <a:r>
              <a:rPr lang="ko-KR" altLang="ko-KR" dirty="0">
                <a:solidFill>
                  <a:schemeClr val="tx1"/>
                </a:solidFill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사용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하는</a:t>
            </a:r>
            <a:r>
              <a:rPr lang="ko-KR" altLang="ko-KR" dirty="0">
                <a:solidFill>
                  <a:schemeClr val="tx1"/>
                </a:solidFill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리듬 게임</a:t>
            </a:r>
            <a:r>
              <a:rPr lang="ko-KR" altLang="ko-KR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앱 개발</a:t>
            </a:r>
            <a:endParaRPr lang="en-US" altLang="ko-KR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C61D1B-5BB4-4599-BCF9-40047D56B248}"/>
              </a:ext>
            </a:extLst>
          </p:cNvPr>
          <p:cNvSpPr/>
          <p:nvPr/>
        </p:nvSpPr>
        <p:spPr>
          <a:xfrm>
            <a:off x="782434" y="1164267"/>
            <a:ext cx="430926" cy="1551236"/>
          </a:xfrm>
          <a:prstGeom prst="rect">
            <a:avLst/>
          </a:prstGeom>
          <a:solidFill>
            <a:srgbClr val="FA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164138-9659-420D-AF13-49EC46C1CC86}"/>
              </a:ext>
            </a:extLst>
          </p:cNvPr>
          <p:cNvSpPr/>
          <p:nvPr/>
        </p:nvSpPr>
        <p:spPr>
          <a:xfrm>
            <a:off x="934160" y="921885"/>
            <a:ext cx="288831" cy="281796"/>
          </a:xfrm>
          <a:prstGeom prst="ellipse">
            <a:avLst/>
          </a:prstGeom>
          <a:solidFill>
            <a:srgbClr val="534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50BCDA-1EAC-402A-A1AD-4A58A0D2396F}"/>
              </a:ext>
            </a:extLst>
          </p:cNvPr>
          <p:cNvSpPr/>
          <p:nvPr/>
        </p:nvSpPr>
        <p:spPr>
          <a:xfrm>
            <a:off x="4846258" y="1030952"/>
            <a:ext cx="2630128" cy="3075698"/>
          </a:xfrm>
          <a:prstGeom prst="roundRect">
            <a:avLst>
              <a:gd name="adj" fmla="val 6497"/>
            </a:avLst>
          </a:prstGeom>
          <a:solidFill>
            <a:srgbClr val="FAF0E7"/>
          </a:solidFill>
          <a:ln w="57150">
            <a:solidFill>
              <a:srgbClr val="F96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스마트폰에 내장된 전면 카메라를 이용하여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사용자의 자세를 탐지하고 추적</a:t>
            </a:r>
            <a:endParaRPr lang="en-US" altLang="ko-KR" dirty="0">
              <a:solidFill>
                <a:schemeClr val="tx1"/>
              </a:solidFill>
              <a:highlight>
                <a:srgbClr val="FFFF00"/>
              </a:highligh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&gt;&gt;</a:t>
            </a:r>
            <a:r>
              <a:rPr lang="ko-KR" altLang="en-US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리듬게임의 입력을 대체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4C287A-1833-4B93-A665-367CCEC9E015}"/>
              </a:ext>
            </a:extLst>
          </p:cNvPr>
          <p:cNvSpPr/>
          <p:nvPr/>
        </p:nvSpPr>
        <p:spPr>
          <a:xfrm>
            <a:off x="4542565" y="1180183"/>
            <a:ext cx="420430" cy="1551236"/>
          </a:xfrm>
          <a:prstGeom prst="rect">
            <a:avLst/>
          </a:prstGeom>
          <a:solidFill>
            <a:srgbClr val="FA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945EFDC-9A59-41AB-9526-962B3F1C7D46}"/>
              </a:ext>
            </a:extLst>
          </p:cNvPr>
          <p:cNvSpPr/>
          <p:nvPr/>
        </p:nvSpPr>
        <p:spPr>
          <a:xfrm>
            <a:off x="4736403" y="921885"/>
            <a:ext cx="281796" cy="281796"/>
          </a:xfrm>
          <a:prstGeom prst="ellipse">
            <a:avLst/>
          </a:prstGeom>
          <a:solidFill>
            <a:srgbClr val="F9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D9DE9E43-B286-4BD3-91CE-5F99FC089FAE}"/>
              </a:ext>
            </a:extLst>
          </p:cNvPr>
          <p:cNvSpPr/>
          <p:nvPr/>
        </p:nvSpPr>
        <p:spPr>
          <a:xfrm>
            <a:off x="8691775" y="1034969"/>
            <a:ext cx="2566065" cy="3075697"/>
          </a:xfrm>
          <a:prstGeom prst="roundRect">
            <a:avLst>
              <a:gd name="adj" fmla="val 6497"/>
            </a:avLst>
          </a:prstGeom>
          <a:solidFill>
            <a:srgbClr val="FAF0E7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prstClr val="white">
                  <a:lumMod val="50000"/>
                </a:prst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많은 사람들이 컨트롤러 없이 </a:t>
            </a:r>
            <a:r>
              <a:rPr lang="ko-KR" altLang="ko-KR" dirty="0">
                <a:solidFill>
                  <a:schemeClr val="tx1"/>
                </a:solidFill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비전만을 활용하여 게임</a:t>
            </a:r>
            <a:r>
              <a:rPr lang="ko-KR" altLang="ko-KR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즐길 수 </a:t>
            </a:r>
            <a:r>
              <a:rPr lang="ko-KR" altLang="en-US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있다</a:t>
            </a:r>
            <a:endParaRPr lang="en-US" altLang="ko-KR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&gt;&gt; </a:t>
            </a:r>
            <a:r>
              <a:rPr lang="ko-KR" altLang="ko-KR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콘솔 게임 시장으로의 진입 장벽을 낮출 수 있다</a:t>
            </a:r>
            <a:r>
              <a:rPr lang="en-US" altLang="ko-KR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ko-KR" altLang="ko-KR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04646A-BE2D-47B7-B68A-9DA349EB7B0E}"/>
              </a:ext>
            </a:extLst>
          </p:cNvPr>
          <p:cNvSpPr/>
          <p:nvPr/>
        </p:nvSpPr>
        <p:spPr>
          <a:xfrm>
            <a:off x="8454664" y="1136451"/>
            <a:ext cx="420430" cy="1551236"/>
          </a:xfrm>
          <a:prstGeom prst="rect">
            <a:avLst/>
          </a:prstGeom>
          <a:solidFill>
            <a:srgbClr val="FA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D6AD7DD-F091-4646-9939-C0EF4E927780}"/>
              </a:ext>
            </a:extLst>
          </p:cNvPr>
          <p:cNvSpPr/>
          <p:nvPr/>
        </p:nvSpPr>
        <p:spPr>
          <a:xfrm>
            <a:off x="8550874" y="894069"/>
            <a:ext cx="281796" cy="2817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78555-5CA3-4DBC-8165-6EE92165C713}"/>
              </a:ext>
            </a:extLst>
          </p:cNvPr>
          <p:cNvSpPr txBox="1"/>
          <p:nvPr/>
        </p:nvSpPr>
        <p:spPr>
          <a:xfrm>
            <a:off x="2117620" y="11364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033607-21A9-409F-8659-6DA9E775EDF2}"/>
              </a:ext>
            </a:extLst>
          </p:cNvPr>
          <p:cNvSpPr txBox="1"/>
          <p:nvPr/>
        </p:nvSpPr>
        <p:spPr>
          <a:xfrm>
            <a:off x="5658621" y="11523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5A56A0-58BC-401C-8A43-2C41B9FCC955}"/>
              </a:ext>
            </a:extLst>
          </p:cNvPr>
          <p:cNvSpPr txBox="1"/>
          <p:nvPr/>
        </p:nvSpPr>
        <p:spPr>
          <a:xfrm>
            <a:off x="9574697" y="11642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B3FF4-943D-42A5-8E69-65A93878D5EA}"/>
              </a:ext>
            </a:extLst>
          </p:cNvPr>
          <p:cNvSpPr txBox="1"/>
          <p:nvPr/>
        </p:nvSpPr>
        <p:spPr>
          <a:xfrm>
            <a:off x="233234" y="242304"/>
            <a:ext cx="356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‣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Aim &amp; Background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2C5DC84-5EEA-4D77-BF6F-01A6C40EF92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74" y="4264819"/>
            <a:ext cx="4290288" cy="25931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08885-CD7F-4E55-B187-461777B6DBDF}"/>
              </a:ext>
            </a:extLst>
          </p:cNvPr>
          <p:cNvSpPr txBox="1"/>
          <p:nvPr/>
        </p:nvSpPr>
        <p:spPr>
          <a:xfrm>
            <a:off x="5390362" y="4891368"/>
            <a:ext cx="6918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&gt;&gt; 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카메라가 사용자를 인식하여 사용자의 자세를 추출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한다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화면의 양 끝에서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음악에 맞춰 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노트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블록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생성되며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이는 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가운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데로 오면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사라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사용자는 몸을 움직여 위 노트를 지워야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하고 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노트를 지우기 위해서는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노트가 </a:t>
            </a:r>
            <a:endParaRPr lang="en-US" altLang="ko-KR" sz="15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손 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안에 있으면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</a:t>
            </a:r>
            <a:r>
              <a:rPr lang="ko-KR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5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59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EF1392-A62B-4B16-B5CB-AD2AC182EBA8}"/>
              </a:ext>
            </a:extLst>
          </p:cNvPr>
          <p:cNvSpPr/>
          <p:nvPr/>
        </p:nvSpPr>
        <p:spPr>
          <a:xfrm>
            <a:off x="471607" y="1333506"/>
            <a:ext cx="430927" cy="1551236"/>
          </a:xfrm>
          <a:prstGeom prst="rect">
            <a:avLst/>
          </a:prstGeom>
          <a:solidFill>
            <a:srgbClr val="FA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2BF6361-BBE2-46BD-96DE-55CF3771FEBF}"/>
              </a:ext>
            </a:extLst>
          </p:cNvPr>
          <p:cNvSpPr/>
          <p:nvPr/>
        </p:nvSpPr>
        <p:spPr>
          <a:xfrm>
            <a:off x="471607" y="1050620"/>
            <a:ext cx="11166211" cy="5387112"/>
          </a:xfrm>
          <a:prstGeom prst="roundRect">
            <a:avLst>
              <a:gd name="adj" fmla="val 9980"/>
            </a:avLst>
          </a:prstGeom>
          <a:solidFill>
            <a:schemeClr val="bg1"/>
          </a:solidFill>
          <a:ln w="57150">
            <a:solidFill>
              <a:srgbClr val="534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122819A-D543-455A-8F92-CDBCF2A3A593}"/>
              </a:ext>
            </a:extLst>
          </p:cNvPr>
          <p:cNvSpPr/>
          <p:nvPr/>
        </p:nvSpPr>
        <p:spPr>
          <a:xfrm>
            <a:off x="471607" y="1050620"/>
            <a:ext cx="288832" cy="281796"/>
          </a:xfrm>
          <a:prstGeom prst="ellipse">
            <a:avLst/>
          </a:prstGeom>
          <a:solidFill>
            <a:srgbClr val="534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8D6D2F4A-8C9F-4AD3-8885-3FF551F7764F}"/>
              </a:ext>
            </a:extLst>
          </p:cNvPr>
          <p:cNvSpPr>
            <a:spLocks/>
          </p:cNvSpPr>
          <p:nvPr/>
        </p:nvSpPr>
        <p:spPr bwMode="auto">
          <a:xfrm>
            <a:off x="687070" y="1191518"/>
            <a:ext cx="430927" cy="37275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348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F67CD-6CEC-4A38-A729-581715C3CEFE}"/>
              </a:ext>
            </a:extLst>
          </p:cNvPr>
          <p:cNvSpPr/>
          <p:nvPr/>
        </p:nvSpPr>
        <p:spPr>
          <a:xfrm>
            <a:off x="8008650" y="6343988"/>
            <a:ext cx="4290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추적 기능을 활용한 비디오 리듬게임 앱 개발</a:t>
            </a:r>
            <a:endParaRPr lang="ko-KR" altLang="en-US" sz="1600" kern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C1FDA-9DFD-418B-9C79-5D1E125FC9B7}"/>
              </a:ext>
            </a:extLst>
          </p:cNvPr>
          <p:cNvSpPr txBox="1"/>
          <p:nvPr/>
        </p:nvSpPr>
        <p:spPr>
          <a:xfrm>
            <a:off x="233234" y="242304"/>
            <a:ext cx="356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‣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Aim &amp; Background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CB550-CFF7-4AFD-89ED-51058F85082E}"/>
              </a:ext>
            </a:extLst>
          </p:cNvPr>
          <p:cNvSpPr txBox="1"/>
          <p:nvPr/>
        </p:nvSpPr>
        <p:spPr>
          <a:xfrm>
            <a:off x="1117997" y="1173588"/>
            <a:ext cx="10490757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배경 설명</a:t>
            </a:r>
            <a:r>
              <a:rPr lang="en-US" altLang="ko-KR" b="1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b="1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사례 분석</a:t>
            </a:r>
            <a:endParaRPr lang="en-US" altLang="ko-KR" b="1" i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대표적인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리듬 게임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ko-KR" sz="17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비트세이버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사용자가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기기를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착용하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 컨트롤러를 손에 쥔 채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</a:t>
            </a:r>
            <a:endParaRPr lang="en-US" altLang="ko-KR" sz="1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이러한 방식은 대부분의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게임에서 적용되는 방식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항상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기기가 있어야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할 수 있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 거추장스러우며 비싸다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&gt;&gt;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게임의 진입장벽이 높아져 </a:t>
            </a:r>
            <a:r>
              <a:rPr lang="ko-KR" altLang="ko-KR" sz="1700" dirty="0"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일부 마니아층만 게임을 즐기고 있다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ko-KR" sz="1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b="1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문제 정의</a:t>
            </a:r>
          </a:p>
          <a:p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기존의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입력방식을 보다 편리하게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대체 가능한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 인터페이스가 필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요하다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큰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비용없이 게임에 접근할 수 있어야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하고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컨트롤러와 사용법이 유사해야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한다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TV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화면을 통해 게임을 할 수 있어야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ko-KR" sz="1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b="1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극복 방안 및 목표</a:t>
            </a:r>
          </a:p>
          <a:p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스마트폰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내장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카메라를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통해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사용자의 자세를 인식하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인터페이스로 활용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사용자는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 없이 게임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가능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-&gt;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조이스틱을 쥐고 움직이는 모습의 일부를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그대로 인식할 수 있다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따라서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사용자는 새로운 인터페이스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추가적인 학습이 필요하지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않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본인의 스마트폰이나 </a:t>
            </a:r>
            <a:r>
              <a:rPr lang="ko-KR" altLang="en-US" sz="17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태블릿으로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 비용 없이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앱을 깔기만 하면 게임을 즐길 수 있다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스마트폰의 화면이 작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스마트폰의 화면과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TV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화면을 연동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해야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하지만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기능은 이미 대부분의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스마트폰이 자체적으로</a:t>
            </a:r>
            <a:endParaRPr lang="en-US" altLang="ko-KR" sz="1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지원하고 있</a:t>
            </a:r>
            <a:r>
              <a:rPr lang="ko-KR" altLang="en-US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어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추가적인 조작이 거의 필요 없다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&gt;&gt;</a:t>
            </a:r>
            <a:r>
              <a:rPr lang="ko-KR" altLang="ko-KR" sz="1700" dirty="0"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스마트폰의 </a:t>
            </a:r>
            <a:r>
              <a:rPr lang="en-US" altLang="ko-KR" sz="1700" dirty="0"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ko-KR" sz="1700" dirty="0"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비전 처리를 잘 활용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하면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기존의 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 </a:t>
            </a:r>
            <a:r>
              <a:rPr lang="ko-KR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콘솔 기기들의 불편함을 해소하고 접근성을 증가시킬 수 있다</a:t>
            </a:r>
            <a:r>
              <a:rPr lang="en-US" altLang="ko-KR" sz="17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7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4B6BF15-7348-44EF-AECA-07C8B77B4DD0}"/>
              </a:ext>
            </a:extLst>
          </p:cNvPr>
          <p:cNvSpPr>
            <a:spLocks/>
          </p:cNvSpPr>
          <p:nvPr/>
        </p:nvSpPr>
        <p:spPr bwMode="auto">
          <a:xfrm>
            <a:off x="687070" y="2605384"/>
            <a:ext cx="430927" cy="37275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348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FF565C9-49D5-4289-98C9-230049F04892}"/>
              </a:ext>
            </a:extLst>
          </p:cNvPr>
          <p:cNvSpPr>
            <a:spLocks/>
          </p:cNvSpPr>
          <p:nvPr/>
        </p:nvSpPr>
        <p:spPr bwMode="auto">
          <a:xfrm>
            <a:off x="687070" y="3907926"/>
            <a:ext cx="430927" cy="37275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348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6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6112CE54-62B9-4EFF-8E21-5E1324B25185}"/>
              </a:ext>
            </a:extLst>
          </p:cNvPr>
          <p:cNvSpPr txBox="1"/>
          <p:nvPr/>
        </p:nvSpPr>
        <p:spPr>
          <a:xfrm>
            <a:off x="233234" y="242304"/>
            <a:ext cx="2832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‣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전체적인 앱 구조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8FDF8C-8782-4234-8A2B-3A95262397D7}"/>
              </a:ext>
            </a:extLst>
          </p:cNvPr>
          <p:cNvSpPr/>
          <p:nvPr/>
        </p:nvSpPr>
        <p:spPr>
          <a:xfrm>
            <a:off x="8008650" y="6343988"/>
            <a:ext cx="4290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추적 기능을 활용한 비디오 리듬게임 앱 개발</a:t>
            </a:r>
            <a:endParaRPr lang="ko-KR" altLang="en-US" sz="1600" kern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7D8BD2-259B-4AE9-A8FE-6988B5888399}"/>
              </a:ext>
            </a:extLst>
          </p:cNvPr>
          <p:cNvGrpSpPr/>
          <p:nvPr/>
        </p:nvGrpSpPr>
        <p:grpSpPr>
          <a:xfrm>
            <a:off x="620358" y="1083403"/>
            <a:ext cx="10728916" cy="4765728"/>
            <a:chOff x="620358" y="1361312"/>
            <a:chExt cx="10728916" cy="4765728"/>
          </a:xfrm>
          <a:solidFill>
            <a:srgbClr val="534859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F53B784-98A5-4C23-890C-3429F31D7CF3}"/>
                </a:ext>
              </a:extLst>
            </p:cNvPr>
            <p:cNvSpPr/>
            <p:nvPr/>
          </p:nvSpPr>
          <p:spPr>
            <a:xfrm>
              <a:off x="620358" y="1361312"/>
              <a:ext cx="2478097" cy="14387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SingleThread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196634B-E698-4E50-9F83-100060A8F1B7}"/>
                </a:ext>
              </a:extLst>
            </p:cNvPr>
            <p:cNvSpPr/>
            <p:nvPr/>
          </p:nvSpPr>
          <p:spPr>
            <a:xfrm>
              <a:off x="9363965" y="1751159"/>
              <a:ext cx="1985308" cy="8299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TIMER</a:t>
              </a:r>
            </a:p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noteMove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0FAE22F-C8E4-4C46-BD6E-A5404B723477}"/>
                </a:ext>
              </a:extLst>
            </p:cNvPr>
            <p:cNvSpPr/>
            <p:nvPr/>
          </p:nvSpPr>
          <p:spPr>
            <a:xfrm>
              <a:off x="6960244" y="1781578"/>
              <a:ext cx="2047362" cy="8103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TIMER</a:t>
              </a:r>
            </a:p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makeNote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8A0AAF6-E649-4FB1-9DCB-68DA542F4CD0}"/>
                </a:ext>
              </a:extLst>
            </p:cNvPr>
            <p:cNvSpPr/>
            <p:nvPr/>
          </p:nvSpPr>
          <p:spPr>
            <a:xfrm>
              <a:off x="655037" y="3365126"/>
              <a:ext cx="2524182" cy="263369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GraphicOverlay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BAC9522-CF51-4BEB-AEA8-43B1528BFB84}"/>
                </a:ext>
              </a:extLst>
            </p:cNvPr>
            <p:cNvSpPr/>
            <p:nvPr/>
          </p:nvSpPr>
          <p:spPr>
            <a:xfrm>
              <a:off x="3950573" y="3365128"/>
              <a:ext cx="2228508" cy="8103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NoteGraphic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F20E54F-3DC8-4AE4-9A0B-84C82A8F83F7}"/>
                </a:ext>
              </a:extLst>
            </p:cNvPr>
            <p:cNvSpPr/>
            <p:nvPr/>
          </p:nvSpPr>
          <p:spPr>
            <a:xfrm>
              <a:off x="3950573" y="5197332"/>
              <a:ext cx="2228508" cy="8103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PoseGraphic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A726613-A45F-4825-9C00-3801EEE0815B}"/>
                </a:ext>
              </a:extLst>
            </p:cNvPr>
            <p:cNvSpPr/>
            <p:nvPr/>
          </p:nvSpPr>
          <p:spPr>
            <a:xfrm>
              <a:off x="6607535" y="3365127"/>
              <a:ext cx="2228508" cy="8103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NoteProcessor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C84C560-5549-434C-BE21-06B491196F99}"/>
                </a:ext>
              </a:extLst>
            </p:cNvPr>
            <p:cNvCxnSpPr>
              <a:stCxn id="33" idx="1"/>
              <a:endCxn id="30" idx="3"/>
            </p:cNvCxnSpPr>
            <p:nvPr/>
          </p:nvCxnSpPr>
          <p:spPr>
            <a:xfrm flipH="1">
              <a:off x="6179081" y="3770311"/>
              <a:ext cx="428454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FCD9FB4-06BA-4BB2-AD12-535E751FEBBE}"/>
                </a:ext>
              </a:extLst>
            </p:cNvPr>
            <p:cNvSpPr/>
            <p:nvPr/>
          </p:nvSpPr>
          <p:spPr>
            <a:xfrm>
              <a:off x="9264498" y="3365126"/>
              <a:ext cx="2084776" cy="8103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Note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99EAF047-F23F-4305-B8C1-F61B45793C09}"/>
                </a:ext>
              </a:extLst>
            </p:cNvPr>
            <p:cNvCxnSpPr>
              <a:cxnSpLocks/>
              <a:stCxn id="36" idx="1"/>
              <a:endCxn id="33" idx="3"/>
            </p:cNvCxnSpPr>
            <p:nvPr/>
          </p:nvCxnSpPr>
          <p:spPr>
            <a:xfrm flipH="1">
              <a:off x="8836043" y="3770310"/>
              <a:ext cx="428455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8968CFF-E617-4FAD-A80E-A1C68D1A07FD}"/>
                </a:ext>
              </a:extLst>
            </p:cNvPr>
            <p:cNvSpPr/>
            <p:nvPr/>
          </p:nvSpPr>
          <p:spPr>
            <a:xfrm>
              <a:off x="6607535" y="4681971"/>
              <a:ext cx="2228508" cy="144506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SingleThread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7C25199-153F-4AF2-A6B1-35B85FCA32AA}"/>
                </a:ext>
              </a:extLst>
            </p:cNvPr>
            <p:cNvSpPr/>
            <p:nvPr/>
          </p:nvSpPr>
          <p:spPr>
            <a:xfrm>
              <a:off x="6719324" y="5197331"/>
              <a:ext cx="2031392" cy="81036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ImageAnalyzer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875305-9453-4AAD-A38B-689A92B01400}"/>
                </a:ext>
              </a:extLst>
            </p:cNvPr>
            <p:cNvCxnSpPr>
              <a:cxnSpLocks/>
              <a:stCxn id="40" idx="1"/>
              <a:endCxn id="31" idx="3"/>
            </p:cNvCxnSpPr>
            <p:nvPr/>
          </p:nvCxnSpPr>
          <p:spPr>
            <a:xfrm flipH="1">
              <a:off x="6179081" y="5602515"/>
              <a:ext cx="540243" cy="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335D5E30-C018-41C7-A4C9-C88180501CA7}"/>
                </a:ext>
              </a:extLst>
            </p:cNvPr>
            <p:cNvCxnSpPr>
              <a:cxnSpLocks/>
              <a:stCxn id="28" idx="2"/>
              <a:endCxn id="33" idx="0"/>
            </p:cNvCxnSpPr>
            <p:nvPr/>
          </p:nvCxnSpPr>
          <p:spPr>
            <a:xfrm rot="5400000">
              <a:off x="7466266" y="2847468"/>
              <a:ext cx="773182" cy="262136"/>
            </a:xfrm>
            <a:prstGeom prst="bentConnector3">
              <a:avLst/>
            </a:prstGeom>
            <a:grpFill/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1D088E55-2FC5-4ACD-97E8-245C292A6EBB}"/>
                </a:ext>
              </a:extLst>
            </p:cNvPr>
            <p:cNvCxnSpPr>
              <a:cxnSpLocks/>
              <a:stCxn id="26" idx="2"/>
              <a:endCxn id="33" idx="0"/>
            </p:cNvCxnSpPr>
            <p:nvPr/>
          </p:nvCxnSpPr>
          <p:spPr>
            <a:xfrm rot="5400000">
              <a:off x="8647178" y="1655686"/>
              <a:ext cx="784052" cy="2634830"/>
            </a:xfrm>
            <a:prstGeom prst="bentConnector3">
              <a:avLst/>
            </a:prstGeom>
            <a:grpFill/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1F79211-E4C6-4265-86C2-EA95F6F3375A}"/>
                </a:ext>
              </a:extLst>
            </p:cNvPr>
            <p:cNvSpPr/>
            <p:nvPr/>
          </p:nvSpPr>
          <p:spPr>
            <a:xfrm>
              <a:off x="9264498" y="5197332"/>
              <a:ext cx="2084776" cy="81036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CameraProvider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90FD103-E224-42A6-BC7D-C6DC72A045F6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8836043" y="5602515"/>
              <a:ext cx="428455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815C3D2B-900F-481E-AFF9-F61A9B433467}"/>
                </a:ext>
              </a:extLst>
            </p:cNvPr>
            <p:cNvSpPr/>
            <p:nvPr/>
          </p:nvSpPr>
          <p:spPr>
            <a:xfrm>
              <a:off x="802646" y="1831445"/>
              <a:ext cx="2092762" cy="76050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MediaPlayer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B4FF55-8F24-4C2E-9DD3-BAB4FA3B868E}"/>
                </a:ext>
              </a:extLst>
            </p:cNvPr>
            <p:cNvSpPr/>
            <p:nvPr/>
          </p:nvSpPr>
          <p:spPr>
            <a:xfrm>
              <a:off x="3950573" y="1826010"/>
              <a:ext cx="2228508" cy="7713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VisualizerView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3026E28-DED2-45F3-A81E-A18C67A221AD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3098455" y="2211695"/>
              <a:ext cx="85211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EB76271A-77DA-413A-AA48-AC6E49536113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 flipV="1">
              <a:off x="3179219" y="3770312"/>
              <a:ext cx="771354" cy="911660"/>
            </a:xfrm>
            <a:prstGeom prst="bentConnector3">
              <a:avLst/>
            </a:prstGeom>
            <a:grpFill/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7194E926-B348-4102-A7A8-73442CB5FBCB}"/>
                </a:ext>
              </a:extLst>
            </p:cNvPr>
            <p:cNvCxnSpPr>
              <a:stCxn id="29" idx="3"/>
              <a:endCxn id="31" idx="1"/>
            </p:cNvCxnSpPr>
            <p:nvPr/>
          </p:nvCxnSpPr>
          <p:spPr>
            <a:xfrm>
              <a:off x="3179219" y="4681972"/>
              <a:ext cx="771354" cy="920544"/>
            </a:xfrm>
            <a:prstGeom prst="bentConnector3">
              <a:avLst/>
            </a:prstGeom>
            <a:grpFill/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28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6112CE54-62B9-4EFF-8E21-5E1324B25185}"/>
              </a:ext>
            </a:extLst>
          </p:cNvPr>
          <p:cNvSpPr txBox="1"/>
          <p:nvPr/>
        </p:nvSpPr>
        <p:spPr>
          <a:xfrm>
            <a:off x="233234" y="242304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‣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핵심 구성 요소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1C20B8-1129-4D6E-88AB-A0965EFE3F8E}"/>
              </a:ext>
            </a:extLst>
          </p:cNvPr>
          <p:cNvSpPr/>
          <p:nvPr/>
        </p:nvSpPr>
        <p:spPr>
          <a:xfrm>
            <a:off x="471607" y="1333506"/>
            <a:ext cx="430927" cy="1551236"/>
          </a:xfrm>
          <a:prstGeom prst="rect">
            <a:avLst/>
          </a:prstGeom>
          <a:solidFill>
            <a:srgbClr val="FA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993B0F5-8208-4A2B-BB86-08579CCE804C}"/>
              </a:ext>
            </a:extLst>
          </p:cNvPr>
          <p:cNvSpPr/>
          <p:nvPr/>
        </p:nvSpPr>
        <p:spPr>
          <a:xfrm>
            <a:off x="471607" y="1050620"/>
            <a:ext cx="11166211" cy="5387112"/>
          </a:xfrm>
          <a:prstGeom prst="roundRect">
            <a:avLst>
              <a:gd name="adj" fmla="val 9980"/>
            </a:avLst>
          </a:prstGeom>
          <a:solidFill>
            <a:schemeClr val="bg1"/>
          </a:solidFill>
          <a:ln w="57150">
            <a:solidFill>
              <a:srgbClr val="5FD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EA5D1E3-1C57-4AD5-ABCA-1D5DB80BE634}"/>
              </a:ext>
            </a:extLst>
          </p:cNvPr>
          <p:cNvSpPr/>
          <p:nvPr/>
        </p:nvSpPr>
        <p:spPr>
          <a:xfrm>
            <a:off x="471607" y="1050620"/>
            <a:ext cx="288832" cy="281796"/>
          </a:xfrm>
          <a:prstGeom prst="ellipse">
            <a:avLst/>
          </a:prstGeom>
          <a:solidFill>
            <a:srgbClr val="5FD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502DACA-375C-438A-BD99-72EF28DBD989}"/>
              </a:ext>
            </a:extLst>
          </p:cNvPr>
          <p:cNvSpPr>
            <a:spLocks/>
          </p:cNvSpPr>
          <p:nvPr/>
        </p:nvSpPr>
        <p:spPr bwMode="auto">
          <a:xfrm>
            <a:off x="687070" y="1164623"/>
            <a:ext cx="430927" cy="37275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FD0D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48DF2-239F-4450-BB4F-9976DEA8A31F}"/>
              </a:ext>
            </a:extLst>
          </p:cNvPr>
          <p:cNvSpPr/>
          <p:nvPr/>
        </p:nvSpPr>
        <p:spPr>
          <a:xfrm>
            <a:off x="8008650" y="6343988"/>
            <a:ext cx="4290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추적 기능을 활용한 비디오 리듬게임 앱 개발</a:t>
            </a:r>
            <a:endParaRPr lang="ko-KR" altLang="en-US" sz="1600" kern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3D8AB25-4B17-4C7D-84F5-00845D0274F1}"/>
              </a:ext>
            </a:extLst>
          </p:cNvPr>
          <p:cNvSpPr>
            <a:spLocks/>
          </p:cNvSpPr>
          <p:nvPr/>
        </p:nvSpPr>
        <p:spPr bwMode="auto">
          <a:xfrm>
            <a:off x="630380" y="2985934"/>
            <a:ext cx="430927" cy="37275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FD0D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177966A-7C70-468A-A159-4E4164970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423" y="1166496"/>
            <a:ext cx="10515600" cy="5177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b="1" i="1" u="sng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CameraX</a:t>
            </a:r>
            <a:endParaRPr lang="en-US" altLang="ko-KR" sz="1900" b="1" i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여러 기능을 추상화해 장치의 카메라에 대한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제공하는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Jetpack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라이브러리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개발자는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ProcessCameraProvider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통해 카메라에 대해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Lifecycle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등록 가능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bindtoLifecycle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메소드를 통해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Preview,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imageAnalyzer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와 같은 객체를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Lifecycle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등록 가능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등록된 객체는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Java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자체적으로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Lifecycle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관리해주므로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onResume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(),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onPause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같은 추가적인 코딩 불필요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900" b="1" i="1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ML Kit</a:t>
            </a: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사용자의 자세를 추적하는 가벼운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CNN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아키텍처인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BlazePose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알고리즘 기반의 구글 머신 러닝 라이브러리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 action="ppaction://hlinksldjump"/>
              </a:rPr>
              <a:t>33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 action="ppaction://hlinksldjump"/>
              </a:rPr>
              <a:t>개의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 action="ppaction://hlinksldjump"/>
              </a:rPr>
              <a:t>body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 action="ppaction://hlinksldjump"/>
              </a:rPr>
              <a:t>Keypoint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들을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30FPS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이상의 속도로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처리 가능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영상 처리된 결과값을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Pose Landmarks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통해 받아 각 좌표 확인 가능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QR code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같은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Barcode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 스캔 후 관리하는 기능도 포함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900" b="1" i="1" u="sng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GraphicOverlay</a:t>
            </a:r>
            <a:endParaRPr lang="en-US" altLang="ko-KR" sz="1900" b="1" i="1" u="sng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MLKit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통해 처리된 결과인 자세와 노트를 그려준다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 클래스는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View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클래스를 상속받아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활용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onDraw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</a:t>
            </a:r>
            <a:r>
              <a:rPr lang="ko-KR" altLang="en-US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오버라이딩해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현재의 노트를 그려준다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PoseGraphic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NoteGraphic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클래스 안에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onDraw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</a:t>
            </a:r>
            <a:r>
              <a:rPr lang="ko-KR" altLang="en-US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오버라이딩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sz="1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/>
            <a:endParaRPr lang="ko-KR" altLang="en-US" sz="1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27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6112CE54-62B9-4EFF-8E21-5E1324B25185}"/>
              </a:ext>
            </a:extLst>
          </p:cNvPr>
          <p:cNvSpPr txBox="1"/>
          <p:nvPr/>
        </p:nvSpPr>
        <p:spPr>
          <a:xfrm>
            <a:off x="233234" y="242304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‣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구현 방법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6C78D5-4A84-4B3E-9D2F-BB766CFA2EAD}"/>
              </a:ext>
            </a:extLst>
          </p:cNvPr>
          <p:cNvSpPr/>
          <p:nvPr/>
        </p:nvSpPr>
        <p:spPr>
          <a:xfrm>
            <a:off x="471607" y="1333506"/>
            <a:ext cx="430927" cy="1551236"/>
          </a:xfrm>
          <a:prstGeom prst="rect">
            <a:avLst/>
          </a:prstGeom>
          <a:solidFill>
            <a:srgbClr val="FA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9BC430D-D2B0-40AF-9662-6BB0C96D364A}"/>
              </a:ext>
            </a:extLst>
          </p:cNvPr>
          <p:cNvSpPr/>
          <p:nvPr/>
        </p:nvSpPr>
        <p:spPr>
          <a:xfrm>
            <a:off x="471607" y="1050620"/>
            <a:ext cx="11166211" cy="5387112"/>
          </a:xfrm>
          <a:prstGeom prst="roundRect">
            <a:avLst>
              <a:gd name="adj" fmla="val 9980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7336E9-F816-41C8-971C-A479D9DC7B5A}"/>
              </a:ext>
            </a:extLst>
          </p:cNvPr>
          <p:cNvSpPr/>
          <p:nvPr/>
        </p:nvSpPr>
        <p:spPr>
          <a:xfrm>
            <a:off x="471607" y="1050620"/>
            <a:ext cx="288832" cy="2817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EBF5D24-C4E8-47B4-8665-7C537F77D466}"/>
              </a:ext>
            </a:extLst>
          </p:cNvPr>
          <p:cNvSpPr>
            <a:spLocks/>
          </p:cNvSpPr>
          <p:nvPr/>
        </p:nvSpPr>
        <p:spPr bwMode="auto">
          <a:xfrm>
            <a:off x="687070" y="1164623"/>
            <a:ext cx="430927" cy="37275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8AA4C5-21C8-43A2-BAEB-1E53FD4C2C70}"/>
              </a:ext>
            </a:extLst>
          </p:cNvPr>
          <p:cNvSpPr/>
          <p:nvPr/>
        </p:nvSpPr>
        <p:spPr>
          <a:xfrm>
            <a:off x="8008650" y="6343988"/>
            <a:ext cx="4290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추적 기능을 활용한 비디오 리듬게임 앱 개발</a:t>
            </a:r>
            <a:endParaRPr lang="ko-KR" altLang="en-US" sz="1600" kern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7B2C1B9-9897-4CA2-88EC-4B5C381681F4}"/>
              </a:ext>
            </a:extLst>
          </p:cNvPr>
          <p:cNvSpPr>
            <a:spLocks/>
          </p:cNvSpPr>
          <p:nvPr/>
        </p:nvSpPr>
        <p:spPr bwMode="auto">
          <a:xfrm>
            <a:off x="687070" y="3707817"/>
            <a:ext cx="430927" cy="37275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AF1B120-EEF1-4976-A440-F51814DB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236" y="1146692"/>
            <a:ext cx="10515600" cy="5576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신규성</a:t>
            </a:r>
            <a:endParaRPr lang="en-US" altLang="ko-KR" sz="19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베타 단계 라이브러리인 </a:t>
            </a:r>
            <a:r>
              <a:rPr lang="en-US" altLang="ko-KR" sz="1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CameraX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기존의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Camera API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제공하는 것 이상의 기능 제공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미리보기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분석 등의 기능을 몇가지 코드만을 통해 활용하고 구현 가능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기기 간의 일관성 문제를 자동으로 해결해주기 때문에 많은 기기에 동시에 적용될 수 있다는 장점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모바일 기기의 화면이 작아 조작하기 불편한 점을 보다 큰 컴퓨터 비전을 활용해 개선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키보드나 사용자의 직접적인 입력이 아닌 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QR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코드로 로그인하고 사용자 정보 불러오기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&gt;&gt; </a:t>
            </a:r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비전 게임을 다양한 기기에서 동일한 환경을 경험 가능하게 하고 진입장벽이 낮아진다</a:t>
            </a:r>
            <a:r>
              <a:rPr lang="en-US" altLang="ko-KR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진보성</a:t>
            </a:r>
            <a:endParaRPr lang="en-US" altLang="ko-KR" sz="19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ML Kit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 모바일 환경에서 이전에는 사진의 영역에서만 이미지를 처리해왔지만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30FPS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이상의 속도로 이미지를 처리할 수 있어 </a:t>
            </a:r>
            <a:r>
              <a:rPr lang="ko-KR" altLang="en-US" sz="1800" dirty="0"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빠른 속도로 실시간 영상처리가 모바일에서 가능함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의미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지금까지 비전을 활용한 게임을 하기 위해서는 콘솔기기가 필요했다는 점에 접목하여 이제는 모바일 즉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스마트폰 또는 태블릿을 활용하여 비전 게임을 즐길 수 있다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 action="ppaction://hlinksldjump"/>
              </a:rPr>
              <a:t>기존의 컴퓨터 비전 기술은 사용자의 자세에만 집중해 팔각도</a:t>
            </a:r>
            <a:r>
              <a:rPr lang="en-US" altLang="ko-KR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 action="ppaction://hlinksldjump"/>
              </a:rPr>
              <a:t> 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 action="ppaction://hlinksldjump"/>
              </a:rPr>
              <a:t>등을 통해 사용자의 자세를 판별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하였다면 본 게임은 </a:t>
            </a:r>
            <a:r>
              <a:rPr lang="ko-KR" altLang="en-US" sz="1800" dirty="0">
                <a:highlight>
                  <a:srgbClr val="FFFF00"/>
                </a:highligh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사용자의 자세를 통해 입력하고자 하는 의도 파악에 초점</a:t>
            </a:r>
            <a:r>
              <a:rPr lang="ko-KR" altLang="en-US" sz="1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맞춤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457200" lvl="1" indent="0">
              <a:buNone/>
            </a:pPr>
            <a:r>
              <a:rPr lang="en-US" altLang="ko-KR" sz="18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&gt;&gt; </a:t>
            </a:r>
            <a:r>
              <a:rPr lang="ko-KR" altLang="en-US" sz="18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컴퓨터비전을 단순히 사물을 추적하고 인식하는 것을 넘어 사물의 의도나 방향성을 파악하는 분야로 확장</a:t>
            </a:r>
            <a:endParaRPr lang="en-US" altLang="ko-KR" sz="18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1">
              <a:buFontTx/>
              <a:buChar char="-"/>
            </a:pP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57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6112CE54-62B9-4EFF-8E21-5E1324B25185}"/>
              </a:ext>
            </a:extLst>
          </p:cNvPr>
          <p:cNvSpPr txBox="1"/>
          <p:nvPr/>
        </p:nvSpPr>
        <p:spPr>
          <a:xfrm>
            <a:off x="233234" y="242304"/>
            <a:ext cx="21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‣Reference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8AA4C5-21C8-43A2-BAEB-1E53FD4C2C70}"/>
              </a:ext>
            </a:extLst>
          </p:cNvPr>
          <p:cNvSpPr/>
          <p:nvPr/>
        </p:nvSpPr>
        <p:spPr>
          <a:xfrm>
            <a:off x="8008650" y="6343988"/>
            <a:ext cx="4290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추적 기능을 활용한 비디오 리듬게임 앱 개발</a:t>
            </a:r>
            <a:endParaRPr lang="ko-KR" altLang="en-US" sz="1600" kern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9082B-BDAD-4B83-876A-58C94C580F9A}"/>
              </a:ext>
            </a:extLst>
          </p:cNvPr>
          <p:cNvSpPr txBox="1"/>
          <p:nvPr/>
        </p:nvSpPr>
        <p:spPr>
          <a:xfrm>
            <a:off x="304510" y="1231688"/>
            <a:ext cx="1218795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[1]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 </a:t>
            </a:r>
            <a:r>
              <a:rPr lang="en-US" altLang="ko-KR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CameraX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아키텍처  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|  Android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개발자  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|  Android Developers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  <a:hlinkClick r:id="rId3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[2]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수명 주기 인식 구성요소로 수명 주기 처리  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|  Android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개발자  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|  Android Developers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[3]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Pose Detection  |  ML Kit  |  Google Developers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[4]Valentin </a:t>
            </a:r>
            <a:r>
              <a:rPr lang="en-US" altLang="ko-KR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Bazarevsky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 Ivan </a:t>
            </a:r>
            <a:r>
              <a:rPr lang="en-US" altLang="ko-KR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Grishchenko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 Karthik Raveendran, Tyler Zhu, Fan Zhang, Matthias </a:t>
            </a:r>
            <a:r>
              <a:rPr lang="en-US" altLang="ko-KR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Grundmann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</a:t>
            </a: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[2006.10204] </a:t>
            </a:r>
            <a:r>
              <a:rPr lang="en-US" altLang="ko-KR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BlazePose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: On-device Real-time Body Pose tracking (arxiv.org)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2020</a:t>
            </a:r>
          </a:p>
          <a:p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[5]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Visualizer  |  Android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개발자  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|  Android Developers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[6]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2"/>
              </a:rPr>
              <a:t>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Android Visualizer implementation crash (bugsdb.com)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2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6112CE54-62B9-4EFF-8E21-5E1324B25185}"/>
              </a:ext>
            </a:extLst>
          </p:cNvPr>
          <p:cNvSpPr txBox="1"/>
          <p:nvPr/>
        </p:nvSpPr>
        <p:spPr>
          <a:xfrm>
            <a:off x="233234" y="242304"/>
            <a:ext cx="200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‣Appendix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8AA4C5-21C8-43A2-BAEB-1E53FD4C2C70}"/>
              </a:ext>
            </a:extLst>
          </p:cNvPr>
          <p:cNvSpPr/>
          <p:nvPr/>
        </p:nvSpPr>
        <p:spPr>
          <a:xfrm>
            <a:off x="8008650" y="6343988"/>
            <a:ext cx="4290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추적 기능을 활용한 비디오 리듬게임 앱 개발</a:t>
            </a:r>
            <a:endParaRPr lang="ko-KR" altLang="en-US" sz="1600" kern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FD03E9AB-8A3A-46A5-9B73-298E4F22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9" y="1273202"/>
            <a:ext cx="1887917" cy="2155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C9EC94-5A7A-4550-BA80-BE9690BF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172" y="1272157"/>
            <a:ext cx="2848373" cy="4086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20847B-4ADF-4D34-B15B-A5C909E8D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092" y="1272157"/>
            <a:ext cx="6635930" cy="27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6112CE54-62B9-4EFF-8E21-5E1324B25185}"/>
              </a:ext>
            </a:extLst>
          </p:cNvPr>
          <p:cNvSpPr txBox="1"/>
          <p:nvPr/>
        </p:nvSpPr>
        <p:spPr>
          <a:xfrm>
            <a:off x="233234" y="242304"/>
            <a:ext cx="200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‣Appendix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8AA4C5-21C8-43A2-BAEB-1E53FD4C2C70}"/>
              </a:ext>
            </a:extLst>
          </p:cNvPr>
          <p:cNvSpPr/>
          <p:nvPr/>
        </p:nvSpPr>
        <p:spPr>
          <a:xfrm>
            <a:off x="8008650" y="6343988"/>
            <a:ext cx="42902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추적 기능을 활용한 비디오 리듬게임 앱 개발</a:t>
            </a:r>
            <a:endParaRPr lang="ko-KR" altLang="en-US" sz="1600" kern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185BB3-7408-4B28-90EE-2DBEEEBF8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8" r="4677"/>
          <a:stretch/>
        </p:blipFill>
        <p:spPr>
          <a:xfrm>
            <a:off x="6925091" y="845547"/>
            <a:ext cx="4890391" cy="3043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CDF8C3-931E-44A0-A589-0B84943290A2}"/>
              </a:ext>
            </a:extLst>
          </p:cNvPr>
          <p:cNvSpPr txBox="1"/>
          <p:nvPr/>
        </p:nvSpPr>
        <p:spPr>
          <a:xfrm>
            <a:off x="10758782" y="398107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사진</a:t>
            </a:r>
          </a:p>
        </p:txBody>
      </p:sp>
      <p:pic>
        <p:nvPicPr>
          <p:cNvPr id="1026" name="Picture 2" descr="SNPE 자세분석 앱 APP (체형교정, 척추교정운동, 통증테라피 SNPE 바른자세 척추운동에 특화된 어플리케이션) – SNPE">
            <a:extLst>
              <a:ext uri="{FF2B5EF4-FFF2-40B4-BE49-F238E27FC236}">
                <a16:creationId xmlns:a16="http://schemas.microsoft.com/office/drawing/2014/main" id="{6B792C11-86F0-4DA2-B69C-CECAF2E85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4" y="845547"/>
            <a:ext cx="3380483" cy="253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AA6294-64D2-4605-8F4D-7E73D25962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92" y="845547"/>
            <a:ext cx="2514880" cy="28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691073-A707-4EC2-9EA6-42E0CB41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4" y="3541058"/>
            <a:ext cx="3355481" cy="22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66E81-FC2A-4ABA-B080-195DB18F3644}"/>
              </a:ext>
            </a:extLst>
          </p:cNvPr>
          <p:cNvSpPr txBox="1"/>
          <p:nvPr/>
        </p:nvSpPr>
        <p:spPr>
          <a:xfrm>
            <a:off x="548054" y="5738967"/>
            <a:ext cx="899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 Project LINK 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&gt;&gt;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LIFOsitory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/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RhythmVisionGame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: Rhythm Game With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ComputerVision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 (github.com)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1F6BF-3424-44D7-AB75-DC53B2DDFE2E}"/>
              </a:ext>
            </a:extLst>
          </p:cNvPr>
          <p:cNvSpPr txBox="1"/>
          <p:nvPr/>
        </p:nvSpPr>
        <p:spPr>
          <a:xfrm>
            <a:off x="3780966" y="4120852"/>
            <a:ext cx="21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Pose detection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1321075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833</Words>
  <Application>Microsoft Office PowerPoint</Application>
  <PresentationFormat>와이드스크린</PresentationFormat>
  <Paragraphs>120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나눔바른고딕 Light</vt:lpstr>
      <vt:lpstr>조선일보명조</vt:lpstr>
      <vt:lpstr>나눔고딕 ExtraBold</vt:lpstr>
      <vt:lpstr>나눔스퀘어 Light</vt:lpstr>
      <vt:lpstr>나눔바른고딕</vt:lpstr>
      <vt:lpstr>나눔스퀘어</vt:lpstr>
      <vt:lpstr>맑은 고딕</vt:lpstr>
      <vt:lpstr>Arial</vt:lpstr>
      <vt:lpstr>나눔스퀘어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유나경</cp:lastModifiedBy>
  <cp:revision>46</cp:revision>
  <dcterms:created xsi:type="dcterms:W3CDTF">2019-06-06T06:48:25Z</dcterms:created>
  <dcterms:modified xsi:type="dcterms:W3CDTF">2020-12-09T14:07:38Z</dcterms:modified>
</cp:coreProperties>
</file>